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94" r:id="rId4"/>
  </p:sldMasterIdLst>
  <p:notesMasterIdLst>
    <p:notesMasterId r:id="rId34"/>
  </p:notesMasterIdLst>
  <p:handoutMasterIdLst>
    <p:handoutMasterId r:id="rId35"/>
  </p:handoutMasterIdLst>
  <p:sldIdLst>
    <p:sldId id="593" r:id="rId5"/>
    <p:sldId id="595" r:id="rId6"/>
    <p:sldId id="601" r:id="rId7"/>
    <p:sldId id="621" r:id="rId8"/>
    <p:sldId id="633" r:id="rId9"/>
    <p:sldId id="602" r:id="rId10"/>
    <p:sldId id="603" r:id="rId11"/>
    <p:sldId id="604" r:id="rId12"/>
    <p:sldId id="605" r:id="rId13"/>
    <p:sldId id="606" r:id="rId14"/>
    <p:sldId id="630" r:id="rId15"/>
    <p:sldId id="607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31" r:id="rId26"/>
    <p:sldId id="632" r:id="rId27"/>
    <p:sldId id="618" r:id="rId28"/>
    <p:sldId id="619" r:id="rId29"/>
    <p:sldId id="591" r:id="rId30"/>
    <p:sldId id="634" r:id="rId31"/>
    <p:sldId id="514" r:id="rId32"/>
    <p:sldId id="597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5"/>
            <p14:sldId id="601"/>
          </p14:sldIdLst>
        </p14:section>
        <p14:section name="Regular Expressions" id="{C26D8618-AB4A-4067-AF04-093F256AA5F8}">
          <p14:sldIdLst>
            <p14:sldId id="621"/>
            <p14:sldId id="633"/>
            <p14:sldId id="602"/>
            <p14:sldId id="603"/>
            <p14:sldId id="604"/>
            <p14:sldId id="605"/>
            <p14:sldId id="606"/>
            <p14:sldId id="630"/>
            <p14:sldId id="607"/>
          </p14:sldIdLst>
        </p14:section>
        <p14:section name="Backreference Constructs" id="{92EB2F62-5D24-4E9B-89CF-2FD38F155B65}">
          <p14:sldIdLst>
            <p14:sldId id="609"/>
            <p14:sldId id="610"/>
            <p14:sldId id="611"/>
          </p14:sldIdLst>
        </p14:section>
        <p14:section name="RegEx using built-in Regex classes" id="{302A92F4-F2B8-479D-A6E2-EC86D23CB92E}">
          <p14:sldIdLst>
            <p14:sldId id="612"/>
            <p14:sldId id="613"/>
            <p14:sldId id="614"/>
            <p14:sldId id="615"/>
            <p14:sldId id="616"/>
            <p14:sldId id="617"/>
            <p14:sldId id="631"/>
            <p14:sldId id="632"/>
            <p14:sldId id="618"/>
            <p14:sldId id="619"/>
          </p14:sldIdLst>
        </p14:section>
        <p14:section name="Conclusion" id="{9286E23B-2FC3-40A0-8C1A-42589FB25A33}">
          <p14:sldIdLst>
            <p14:sldId id="591"/>
            <p14:sldId id="634"/>
            <p14:sldId id="51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D2A010"/>
    <a:srgbClr val="FFFFFF"/>
    <a:srgbClr val="C6C0AA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6256" autoAdjust="0"/>
  </p:normalViewPr>
  <p:slideViewPr>
    <p:cSldViewPr>
      <p:cViewPr varScale="1">
        <p:scale>
          <a:sx n="114" d="100"/>
          <a:sy n="114" d="100"/>
        </p:scale>
        <p:origin x="198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13/1/17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13/1/17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299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try also:</a:t>
            </a:r>
            <a:r>
              <a:rPr lang="en-GB" baseline="0" dirty="0"/>
              <a:t> </a:t>
            </a:r>
            <a:r>
              <a:rPr 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@"&lt;a.*href=((?:.|\n)*?(?=&gt;))&gt;((?:.|\n)*?(?=&lt;))&lt;\/a&gt;"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85368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36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019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457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6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401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39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0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13/1/17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33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gexr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regex101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2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3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7.png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Advanced Text Manipulation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3340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7150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634268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Picture 8" descr="Ball-of-thick-string-007.jpg (460×276)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093" y="3505200"/>
            <a:ext cx="3689697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2.jpeg"/>
          <p:cNvPicPr>
            <a:picLocks/>
          </p:cNvPicPr>
          <p:nvPr/>
        </p:nvPicPr>
        <p:blipFill>
          <a:blip r:embed="rId10" cstate="print">
            <a:extLst/>
          </a:blip>
          <a:srcRect l="2237" r="2237"/>
          <a:stretch>
            <a:fillRect/>
          </a:stretch>
        </p:blipFill>
        <p:spPr>
          <a:xfrm>
            <a:off x="8532811" y="4572000"/>
            <a:ext cx="3200401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>
                <a:latin typeface="+mj-lt"/>
                <a:cs typeface="Consolas" panose="020B0609020204030204" pitchFamily="49" charset="0"/>
              </a:rPr>
              <a:t>Example – username validation pattern: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2">
              <a:spcBef>
                <a:spcPts val="1500"/>
              </a:spcBef>
            </a:pPr>
            <a:r>
              <a:rPr lang="en-US" noProof="1">
                <a:latin typeface="+mj-lt"/>
                <a:cs typeface="Consolas" panose="020B0609020204030204" pitchFamily="49" charset="0"/>
              </a:rPr>
              <a:t>Note: Test one by one,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asserts string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618412" y="2590800"/>
            <a:ext cx="2438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243801"/>
            <a:ext cx="10287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</p:txBody>
      </p:sp>
      <p:pic>
        <p:nvPicPr>
          <p:cNvPr id="1026" name="Picture 2" descr="http://to-hatch.co.uk/wp-content/uploads/2011/09/shutterstock_80294515-578x3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016" y="3252540"/>
            <a:ext cx="2755954" cy="18214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989010" y="3358071"/>
            <a:ext cx="1524001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989010" y="4082236"/>
            <a:ext cx="1066802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52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Match full name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sequence of words</a:t>
            </a:r>
          </a:p>
          <a:p>
            <a:pPr lvl="1"/>
            <a:r>
              <a:rPr lang="en-US" dirty="0"/>
              <a:t>Find those who are full names</a:t>
            </a:r>
          </a:p>
          <a:p>
            <a:pPr lvl="1"/>
            <a:r>
              <a:rPr lang="en-US" dirty="0"/>
              <a:t>You can use </a:t>
            </a:r>
            <a:r>
              <a:rPr lang="en-US" dirty="0" err="1">
                <a:hlinkClick r:id="rId3"/>
              </a:rPr>
              <a:t>RegXr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Regex101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2" y="4084172"/>
            <a:ext cx="8792802" cy="178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722927"/>
            <a:ext cx="1295581" cy="41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667000"/>
            <a:ext cx="2898801" cy="7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the matched subexpression and assigns it a number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cs typeface="Consolas" panose="020B0609020204030204" pitchFamily="49" charset="0"/>
              </a:rPr>
              <a:t> Defines a non-capturing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438400"/>
            <a:ext cx="34929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\d{2}-(\w{3})-\d{4}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2412" y="2469177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22-Jan-2015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4641" y="240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17143" y="2547143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5942012" y="246917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3972115"/>
            <a:ext cx="4191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^(?:Hi|hello),\s*(\w+)$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042638" y="3972115"/>
            <a:ext cx="2133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Peter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30325" y="394466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Rounded Rectangle 8"/>
          <p:cNvSpPr/>
          <p:nvPr/>
        </p:nvSpPr>
        <p:spPr>
          <a:xfrm>
            <a:off x="6780213" y="4089646"/>
            <a:ext cx="914400" cy="246599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2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081970"/>
            <a:ext cx="8938472" cy="902660"/>
          </a:xfrm>
        </p:spPr>
        <p:txBody>
          <a:bodyPr/>
          <a:lstStyle/>
          <a:p>
            <a:r>
              <a:rPr lang="en-US" noProof="1"/>
              <a:t>Backreference</a:t>
            </a:r>
            <a:r>
              <a:rPr lang="en-US" dirty="0"/>
              <a:t> Constructs</a:t>
            </a:r>
          </a:p>
        </p:txBody>
      </p:sp>
      <p:pic>
        <p:nvPicPr>
          <p:cNvPr id="10242" name="Picture 2" descr="http://i.stack.imgur.com/QC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06" y="1633008"/>
            <a:ext cx="6389284" cy="30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59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subexpression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expression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06816" y="1980659"/>
            <a:ext cx="4800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)\d{2}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70612" y="1766458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6095" y="1957229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06815" y="4900064"/>
            <a:ext cx="612579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\d{2}(?&lt;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&gt;-|\/)\d{2}\k&lt;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&gt;\d{4}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7715729" y="4755033"/>
            <a:ext cx="191743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1212" y="490006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93135" y="1857532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6191581" y="2211491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7717283" y="4861469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715729" y="5215428"/>
            <a:ext cx="189646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5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Playing with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Built-In Regex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23" y="1524000"/>
            <a:ext cx="7839850" cy="3160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9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noProof="1"/>
              <a:t># supports a built-in regular expression class -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Regex</a:t>
            </a:r>
          </a:p>
          <a:p>
            <a:pPr lvl="1"/>
            <a:r>
              <a:rPr lang="en-US" sz="3000" noProof="1">
                <a:latin typeface="+mj-lt"/>
                <a:cs typeface="Consolas" panose="020B0609020204030204" pitchFamily="49" charset="0"/>
              </a:rPr>
              <a:t>Located in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System.Text.RegularExpressions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namespace</a:t>
            </a: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sz="3000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14600"/>
            <a:ext cx="10439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string pattern = @"A\w+";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regex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Regex(pattern)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0877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determines whether the text matches the pattern 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String By Pattern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38400"/>
            <a:ext cx="104394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"Today is 2015-05-11";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@"\d{4}-\d{2}-\d{2}";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bool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containsValidDate = regex.</a:t>
            </a:r>
            <a:r>
              <a:rPr lang="en-US" sz="26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IsMatch</a:t>
            </a: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Console.WriteLine(containsValidDate); // True</a:t>
            </a:r>
          </a:p>
        </p:txBody>
      </p:sp>
    </p:spTree>
    <p:extLst>
      <p:ext uri="{BB962C8B-B14F-4D97-AF65-F5344CB8AC3E}">
        <p14:creationId xmlns:p14="http://schemas.microsoft.com/office/powerpoint/2010/main" val="421317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Match(string text)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noProof="1">
                <a:cs typeface="Consolas" panose="020B0609020204030204" pitchFamily="49" charset="0"/>
              </a:rPr>
              <a:t>returns the first match that corresponds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a Single Match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486284"/>
            <a:ext cx="10439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= regex.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Console.WriteLine(match.Groups.Count); //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Console.WriteLine("Matched text: \"{0}\"", match.Groups[0]);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Console.WriteLine("Name: {0}", match.Groups[1]); //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Console.WriteLine("Number: {0}", match.Groups[2]); // 123</a:t>
            </a:r>
          </a:p>
        </p:txBody>
      </p:sp>
    </p:spTree>
    <p:extLst>
      <p:ext uri="{BB962C8B-B14F-4D97-AF65-F5344CB8AC3E}">
        <p14:creationId xmlns:p14="http://schemas.microsoft.com/office/powerpoint/2010/main" val="15433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What are Regular Expressions?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lvl="1">
              <a:lnSpc>
                <a:spcPts val="4000"/>
              </a:lnSpc>
            </a:pPr>
            <a:r>
              <a:rPr lang="en-US" dirty="0"/>
              <a:t>Constructs</a:t>
            </a:r>
            <a:endParaRPr lang="bg-BG" dirty="0"/>
          </a:p>
          <a:p>
            <a:pPr marL="514350" indent="-514350">
              <a:lnSpc>
                <a:spcPts val="4000"/>
              </a:lnSpc>
              <a:buFont typeface="+mj-lt"/>
              <a:buAutoNum type="arabicPeriod"/>
            </a:pPr>
            <a:r>
              <a:rPr lang="en-US" dirty="0"/>
              <a:t>Regular Expressions in 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3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Matches(string text)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returns a collection of matching strings that correspond to the pattern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Matches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2261901"/>
            <a:ext cx="104394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@"([A-Z][a-z]+): (\d+)";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MatchCollection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matches = regex.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Console.WriteLine("Found {0} matches", matches.Count);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foreach (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match in </a:t>
            </a:r>
            <a:r>
              <a:rPr lang="en-US" sz="20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matches</a:t>
            </a: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    Console.WriteLine("Name: {0}", match.Groups[1]);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Found 2 matches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Nakov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// Name: Branson</a:t>
            </a:r>
          </a:p>
        </p:txBody>
      </p:sp>
    </p:spTree>
    <p:extLst>
      <p:ext uri="{BB962C8B-B14F-4D97-AF65-F5344CB8AC3E}">
        <p14:creationId xmlns:p14="http://schemas.microsoft.com/office/powerpoint/2010/main" val="404480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Replace(string text, string replacement)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– </a:t>
            </a:r>
            <a:r>
              <a:rPr lang="en-US" sz="3000" noProof="1">
                <a:cs typeface="Consolas" panose="020B0609020204030204" pitchFamily="49" charset="0"/>
              </a:rPr>
              <a:t>replaces all strings that match the pattern with the provided replacement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With Regex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181" y="2261901"/>
            <a:ext cx="10693285" cy="32778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"Nakov: 123, Branson: 456";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@"\d{3}";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replacement = "999";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Regex(pattern);</a:t>
            </a: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result = regex.</a:t>
            </a:r>
            <a:r>
              <a:rPr lang="en-US" sz="2300" b="1" kern="12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replacement);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00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Nakov: 999, Branson: 999</a:t>
            </a:r>
          </a:p>
        </p:txBody>
      </p:sp>
    </p:spTree>
    <p:extLst>
      <p:ext uri="{BB962C8B-B14F-4D97-AF65-F5344CB8AC3E}">
        <p14:creationId xmlns:p14="http://schemas.microsoft.com/office/powerpoint/2010/main" val="86338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Replace &lt;a&gt; tag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Replace all &lt;a&gt; tags in it with [URL].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https://judge.softuni.bg/Contests/Practice/Index/320#7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221566" y="2859066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&lt;a href=</a:t>
            </a:r>
            <a:r>
              <a:rPr lang="bg-BG" b="1" dirty="0"/>
              <a:t>"http://softuni.bg"</a:t>
            </a:r>
            <a:r>
              <a:rPr lang="bg-BG" dirty="0"/>
              <a:t>&gt;SoftUni&lt;/a&gt;</a:t>
            </a:r>
          </a:p>
          <a:p>
            <a:r>
              <a:rPr lang="bg-BG" dirty="0"/>
              <a:t> &lt;/li&gt; &lt;/ul&gt;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12363" y="412107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17612" y="4903229"/>
            <a:ext cx="76344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dirty="0"/>
              <a:t>&lt;ul&gt; &lt;li&gt; </a:t>
            </a:r>
            <a:r>
              <a:rPr lang="bg-BG" b="1" dirty="0"/>
              <a:t>[URL </a:t>
            </a:r>
            <a:r>
              <a:rPr lang="bg-BG" dirty="0" err="1"/>
              <a:t>href</a:t>
            </a:r>
            <a:r>
              <a:rPr lang="bg-BG" dirty="0"/>
              <a:t>=</a:t>
            </a:r>
            <a:r>
              <a:rPr lang="bg-BG" b="1" dirty="0"/>
              <a:t>"http://softuni.bg"</a:t>
            </a:r>
            <a:r>
              <a:rPr lang="en-US" b="1" dirty="0"/>
              <a:t>]</a:t>
            </a:r>
            <a:r>
              <a:rPr lang="bg-BG" dirty="0"/>
              <a:t>SoftUni</a:t>
            </a:r>
            <a:r>
              <a:rPr lang="bg-BG" b="1" dirty="0"/>
              <a:t>[/URL]</a:t>
            </a:r>
          </a:p>
          <a:p>
            <a:r>
              <a:rPr lang="bg-BG" dirty="0"/>
              <a:t> &lt;/li&gt;&lt;/ul&gt;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Replace &lt;a&gt; tag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066800"/>
            <a:ext cx="113538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while (text != "end")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pattern =</a:t>
            </a:r>
          </a:p>
          <a:p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			</a:t>
            </a:r>
            <a:r>
              <a:rPr lang="sv-SE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@"&lt;a.*?href.*?=(.*)&gt;(.*?)&lt;\/a&gt;"</a:t>
            </a:r>
            <a:r>
              <a:rPr lang="sv-SE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; 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 = @"[URL href=$1]$2[/URL]";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string replaced = Regex.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(text, pattern,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                                           replace);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Console.WriteLine(replaced);</a:t>
            </a:r>
          </a:p>
          <a:p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 text = Console.ReadLine();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06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Split(string text)</a:t>
            </a:r>
            <a:r>
              <a:rPr lang="en-US" noProof="1">
                <a:latin typeface="+mj-lt"/>
              </a:rPr>
              <a:t> – splits the text by the pattern</a:t>
            </a:r>
          </a:p>
          <a:p>
            <a:pPr lvl="1"/>
            <a:r>
              <a:rPr lang="en-US" noProof="1">
                <a:latin typeface="+mj-lt"/>
              </a:rPr>
              <a:t>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string[]</a:t>
            </a:r>
            <a:r>
              <a:rPr lang="en-US" noProof="1">
                <a:latin typeface="+mj-lt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With Regex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903" y="2667000"/>
            <a:ext cx="1069328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text = "1   2 3      4";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 pattern = @"\s+";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kern="120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n-ea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string[] results = Regex.Split(text, 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kern="120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Console.WriteLine(string.Join(", ", results)); // 1, 2, 3, 4</a:t>
            </a:r>
          </a:p>
        </p:txBody>
      </p:sp>
    </p:spTree>
    <p:extLst>
      <p:ext uri="{BB962C8B-B14F-4D97-AF65-F5344CB8AC3E}">
        <p14:creationId xmlns:p14="http://schemas.microsoft.com/office/powerpoint/2010/main" val="545100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Built-in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/>
              <a:t> sequences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characters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noProof="1"/>
              <a:t>Changes to the string create a new object, 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noProof="1"/>
              <a:t>instead of modifying the old 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StringBuilder</a:t>
            </a:r>
            <a:r>
              <a:rPr lang="en-US" noProof="1"/>
              <a:t> offers good performance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describe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 for building complex patterns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426312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 (</a:t>
            </a:r>
            <a:r>
              <a:rPr lang="en-US" dirty="0" err="1"/>
              <a:t>RegEx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2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412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0207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Groups, Quantifiers, Anchors</a:t>
            </a:r>
          </a:p>
        </p:txBody>
      </p:sp>
      <p:pic>
        <p:nvPicPr>
          <p:cNvPr id="14" name="image2.jpeg"/>
          <p:cNvPicPr>
            <a:picLocks noGrp="1"/>
          </p:cNvPicPr>
          <p:nvPr>
            <p:ph type="pic" sz="quarter" idx="4294967295"/>
          </p:nvPr>
        </p:nvPicPr>
        <p:blipFill>
          <a:blip r:embed="rId3" cstate="print">
            <a:extLst/>
          </a:blip>
          <a:srcRect l="2237" r="2237"/>
          <a:stretch>
            <a:fillRect/>
          </a:stretch>
        </p:blipFill>
        <p:spPr>
          <a:xfrm>
            <a:off x="3351212" y="1828800"/>
            <a:ext cx="5027612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 search pattern</a:t>
            </a:r>
          </a:p>
          <a:p>
            <a:r>
              <a:rPr lang="en-US" dirty="0"/>
              <a:t>Can be used to extract data from text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08112" y="26670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l-PL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</a:t>
            </a:r>
            <a:r>
              <a:rPr lang="pl-PL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[a-z]+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r>
              <a:rPr lang="pl-PL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\.</a:t>
            </a:r>
            <a:r>
              <a:rPr lang="pl-PL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\w+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8112" y="4319132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vanov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406524" y="5029200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otov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petar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06524" y="5739268"/>
            <a:ext cx="9372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noProof="1">
                <a:latin typeface="Consolas" panose="020B0609020204030204" pitchFamily="49" charset="0"/>
              </a:rPr>
              <a:t>Contact: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eorgiev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alex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</a:t>
            </a:r>
            <a:r>
              <a:rPr lang="en-US" sz="3200" noProof="1">
                <a:latin typeface="Consolas" panose="020B0609020204030204" pitchFamily="49" charset="0"/>
              </a:rPr>
              <a:t>...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2024" y="34326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183502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[nvj]</a:t>
            </a:r>
            <a:r>
              <a:rPr lang="en-US" noProof="1"/>
              <a:t> matches any character that is either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[^abc]</a:t>
            </a:r>
            <a:r>
              <a:rPr lang="en-US" noProof="1"/>
              <a:t> – matches any character that is not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noProof="1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en-US" sz="3000" noProof="1"/>
              <a:t>Character range: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916789"/>
            <a:ext cx="102870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node.js v0.12.2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3200400"/>
            <a:ext cx="10287001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648200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892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1746971" y="201930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2267554" y="2011680"/>
            <a:ext cx="18288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293812" y="3290416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ounded Rectangle 14"/>
          <p:cNvSpPr/>
          <p:nvPr/>
        </p:nvSpPr>
        <p:spPr>
          <a:xfrm>
            <a:off x="1607207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1952646" y="3290416"/>
            <a:ext cx="13976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7" name="Rounded Rectangle 16"/>
          <p:cNvSpPr/>
          <p:nvPr/>
        </p:nvSpPr>
        <p:spPr>
          <a:xfrm>
            <a:off x="2256585" y="3284930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936856" y="3284931"/>
            <a:ext cx="1524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9" name="Rounded Rectangle 18"/>
          <p:cNvSpPr/>
          <p:nvPr/>
        </p:nvSpPr>
        <p:spPr>
          <a:xfrm>
            <a:off x="2956589" y="3284931"/>
            <a:ext cx="52469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1385280" y="4732731"/>
            <a:ext cx="758924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8468804" y="4739317"/>
            <a:ext cx="3810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2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non-decimal digit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 (</a:t>
            </a:r>
            <a:r>
              <a:rPr lang="bg-BG" dirty="0"/>
              <a:t>2</a:t>
            </a:r>
            <a:r>
              <a:rPr lang="en-US" dirty="0"/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aBcd 09_ &amp;*^ </a:t>
            </a:r>
            <a:r>
              <a:rPr lang="bg-BG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Ю-Я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3350" y="1993192"/>
            <a:ext cx="70251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1679955" y="2005587"/>
            <a:ext cx="514249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1525870" y="3331143"/>
            <a:ext cx="154086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2225507" y="3331142"/>
            <a:ext cx="1354305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more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times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zero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one 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6212" y="179896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256212" y="4807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974727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\+\d*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3499352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\+\d+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256212" y="3283803"/>
            <a:ext cx="2895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832304"/>
            <a:ext cx="2895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\+\d?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6651" y="1956038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7824" y="346611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7824" y="483230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355172" y="1886335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2411" y="2236937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332411" y="3406700"/>
            <a:ext cx="218704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347912" y="4916835"/>
            <a:ext cx="365500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5347912" y="5238541"/>
            <a:ext cx="188433" cy="292601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2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Escapes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need to look for special characters like new lines or tabulations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3352800"/>
            <a:ext cx="10363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	Peter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+359882042353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08012" y="2492610"/>
            <a:ext cx="2802504" cy="609600"/>
          </a:xfrm>
          <a:prstGeom prst="wedgeRoundRectCallout">
            <a:avLst>
              <a:gd name="adj1" fmla="val -6957"/>
              <a:gd name="adj2" fmla="val 1177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This is a “tab”</a:t>
            </a: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3828114" y="2362200"/>
            <a:ext cx="2875897" cy="740010"/>
          </a:xfrm>
          <a:prstGeom prst="wedgeRoundRectCallout">
            <a:avLst>
              <a:gd name="adj1" fmla="val -79049"/>
              <a:gd name="adj2" fmla="val 1145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Then we have a new line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84212" y="5562600"/>
            <a:ext cx="464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Name:\t\w+\nPhone:\s*\+\d+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7458" y="3409406"/>
            <a:ext cx="2187040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717458" y="3778567"/>
            <a:ext cx="3471954" cy="358892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1553685" y="3352797"/>
            <a:ext cx="470854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1598612" y="5562600"/>
            <a:ext cx="381000" cy="461665"/>
          </a:xfrm>
          <a:prstGeom prst="roundRect">
            <a:avLst/>
          </a:prstGeom>
          <a:solidFill>
            <a:srgbClr val="FF0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2438784" y="5566954"/>
            <a:ext cx="381000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ed Rectangle 28"/>
          <p:cNvSpPr/>
          <p:nvPr/>
        </p:nvSpPr>
        <p:spPr>
          <a:xfrm>
            <a:off x="2772885" y="3352797"/>
            <a:ext cx="273527" cy="461665"/>
          </a:xfrm>
          <a:prstGeom prst="roundRect">
            <a:avLst/>
          </a:prstGeom>
          <a:solidFill>
            <a:srgbClr val="FFFF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88815" y="4419600"/>
            <a:ext cx="11958820" cy="8338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use character escapes in our RegEx like that: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1431</Words>
  <Application>Microsoft Office PowerPoint</Application>
  <PresentationFormat>Custom</PresentationFormat>
  <Paragraphs>292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4_SoftUni 16x9</vt:lpstr>
      <vt:lpstr>Regular Expressions (RegEx)</vt:lpstr>
      <vt:lpstr>Table of Contents</vt:lpstr>
      <vt:lpstr>Questions</vt:lpstr>
      <vt:lpstr>Regular Expressions</vt:lpstr>
      <vt:lpstr>Regular Expressions</vt:lpstr>
      <vt:lpstr>Character Classes</vt:lpstr>
      <vt:lpstr>Character Classes (2)</vt:lpstr>
      <vt:lpstr>Quantifiers</vt:lpstr>
      <vt:lpstr>Character Escapes</vt:lpstr>
      <vt:lpstr>Anchors</vt:lpstr>
      <vt:lpstr>Problem: Match full name</vt:lpstr>
      <vt:lpstr>Grouping Constructs</vt:lpstr>
      <vt:lpstr>Backreference Constructs</vt:lpstr>
      <vt:lpstr>Backreference Constructs</vt:lpstr>
      <vt:lpstr>Playing with RegEx</vt:lpstr>
      <vt:lpstr>Regular Expressions</vt:lpstr>
      <vt:lpstr>Regex</vt:lpstr>
      <vt:lpstr>Validating String By Pattern</vt:lpstr>
      <vt:lpstr>Checking for a Single Match</vt:lpstr>
      <vt:lpstr>Checking for Matches</vt:lpstr>
      <vt:lpstr>Replacing With Regex</vt:lpstr>
      <vt:lpstr>Problem: Replace &lt;a&gt; tag</vt:lpstr>
      <vt:lpstr>Solution: Replace &lt;a&gt; tag</vt:lpstr>
      <vt:lpstr>Splitting With Regex</vt:lpstr>
      <vt:lpstr>Built-in RegEx</vt:lpstr>
      <vt:lpstr>Summary</vt:lpstr>
      <vt:lpstr>Regular Expressions (RegEx)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(RegEx)</dc:title>
  <dc:subject>Advanced C#  Course</dc:subject>
  <dc:creator/>
  <cp:keywords>C#, text, string, processing,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2017-01-13T10:46:11Z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